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70" r:id="rId6"/>
    <p:sldId id="263" r:id="rId7"/>
    <p:sldId id="266" r:id="rId8"/>
    <p:sldId id="268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999" r:id="rId17"/>
    <p:sldId id="286" r:id="rId18"/>
    <p:sldId id="995" r:id="rId19"/>
    <p:sldId id="333" r:id="rId20"/>
    <p:sldId id="364" r:id="rId21"/>
    <p:sldId id="365" r:id="rId22"/>
    <p:sldId id="366" r:id="rId23"/>
    <p:sldId id="997" r:id="rId24"/>
    <p:sldId id="288" r:id="rId25"/>
    <p:sldId id="998" r:id="rId26"/>
    <p:sldId id="1000" r:id="rId27"/>
    <p:sldId id="398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DB1AED6D-5E3F-4516-A778-112C519E27D8}"/>
    <pc:docChg chg="delSld">
      <pc:chgData name="Bart Bozon" userId="26c7e87d-a4c1-46b5-bd66-bae5a56eb03c" providerId="ADAL" clId="{DB1AED6D-5E3F-4516-A778-112C519E27D8}" dt="2024-12-22T13:25:45.343" v="1" actId="47"/>
      <pc:docMkLst>
        <pc:docMk/>
      </pc:docMkLst>
      <pc:sldChg chg="del">
        <pc:chgData name="Bart Bozon" userId="26c7e87d-a4c1-46b5-bd66-bae5a56eb03c" providerId="ADAL" clId="{DB1AED6D-5E3F-4516-A778-112C519E27D8}" dt="2024-12-22T13:25:05.293" v="0" actId="47"/>
        <pc:sldMkLst>
          <pc:docMk/>
          <pc:sldMk cId="4194610271" sldId="989"/>
        </pc:sldMkLst>
      </pc:sldChg>
      <pc:sldChg chg="del">
        <pc:chgData name="Bart Bozon" userId="26c7e87d-a4c1-46b5-bd66-bae5a56eb03c" providerId="ADAL" clId="{DB1AED6D-5E3F-4516-A778-112C519E27D8}" dt="2024-12-22T13:25:05.293" v="0" actId="47"/>
        <pc:sldMkLst>
          <pc:docMk/>
          <pc:sldMk cId="2740007679" sldId="990"/>
        </pc:sldMkLst>
      </pc:sldChg>
      <pc:sldChg chg="del">
        <pc:chgData name="Bart Bozon" userId="26c7e87d-a4c1-46b5-bd66-bae5a56eb03c" providerId="ADAL" clId="{DB1AED6D-5E3F-4516-A778-112C519E27D8}" dt="2024-12-22T13:25:05.293" v="0" actId="47"/>
        <pc:sldMkLst>
          <pc:docMk/>
          <pc:sldMk cId="3592881059" sldId="992"/>
        </pc:sldMkLst>
      </pc:sldChg>
      <pc:sldChg chg="del">
        <pc:chgData name="Bart Bozon" userId="26c7e87d-a4c1-46b5-bd66-bae5a56eb03c" providerId="ADAL" clId="{DB1AED6D-5E3F-4516-A778-112C519E27D8}" dt="2024-12-22T13:25:45.343" v="1" actId="47"/>
        <pc:sldMkLst>
          <pc:docMk/>
          <pc:sldMk cId="478963067" sldId="9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4255-DEE1-4439-9AB2-53A6EEC29B14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7669D-7EFA-4E8E-99B7-10154729E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330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669D-7EFA-4E8E-99B7-10154729E5E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3271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83EC-60B8-4452-970F-D16E99783BF8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77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162A-4067-1F22-5840-5387D88D7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FE3C7-08A8-3490-92F5-F5EA349E0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515F6-4E47-70FC-C181-DE3DBE51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42F43-6704-A958-0BE6-70805212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FC0AD-333E-ED2F-199B-8B20E82D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003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3DF2-FEB7-2F25-73EF-6D3C7AA9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CE233-5246-5E10-68D8-3C8685041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719C-E42D-D798-D740-05316FD5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C6FD-3E49-769F-25FB-2E61D7D3A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2F78-9E5C-9560-1794-5E8A53F2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515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B68FF-FE44-2007-A9DD-1DE5AE944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F6E87-CB4C-65C1-CF44-3343AE5B1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71D49-60D8-3244-40A7-3824F98D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09DA3-11D7-CD30-2E0E-CA5D3276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6D2F-6D71-C1BF-1290-582FC674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04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4808-E9FA-C477-D04F-41144146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2F61F-31CF-6C9B-354A-6FBC40600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8883E-ECF8-F76A-CB9F-D76DC2F4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2FFE8-84BE-1AB3-625F-C5DF413D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EE21A-DE3F-99FB-5409-D4ABA6B7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12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30CD-3FB0-D60B-E2A5-4B06E989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2A95E-8DFA-4B30-EEB3-B181783CD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7839F-4489-C703-5EA3-6DEA317E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00AA1-6762-BEF9-6C01-0BB5272F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3950C-4B56-AB10-7B6E-0CDFADE0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063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A8F4-782F-1118-C020-0289D29D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73F6-499B-0B4E-6113-CF2A163F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A2F44-B764-95BC-A889-657282CDE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C67AA-6CA4-5D95-0B38-B124E1D3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D99D-FCBB-39C5-794D-E40FB979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09950-8ACC-DCEA-EC85-736857B2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03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3DB4-3C29-2B44-9643-595E199B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82F2-5353-7B05-6DC6-819A6A2B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5E944-164C-FBDF-0F20-128B4B95D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F7B59-24F3-5CE9-58B1-1F4E9289E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3A3AF-67EF-1AE1-D7ED-3E4DF6E7A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D779E-8233-074A-990E-EB8FB944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4FA8A-671A-DE56-2B68-EB2A6EBE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BD6BB-126F-960A-ABAE-6CDEEF0A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343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22DE-17F3-7BB4-5307-521A89969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3D301-7214-5073-AE6E-BF548B3B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5AC80-7920-A510-2B2F-C94D4F54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0D4CB-FA25-D843-9858-719D7C89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40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8DA65-67B3-7654-7B4A-65C151BD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17AA0-BAA5-CBE7-5CCD-E1692883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B9E43-05FA-5795-4AA0-1A920872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31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A941-1030-6517-8904-F0F30F3C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C751-EC74-484B-3C69-71B9D1209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B4551-94D0-0A9F-14FA-4ABB6BDAC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4FE2A-4E56-16D6-DA9F-91D1BB82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97CB-8D37-2EBC-6FBE-46A8AC30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08957-38FC-E296-50D2-8E415646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3073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AFD6-646C-2EEB-1D49-B589AF0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E84F1-4CD9-B036-D4F3-F1C636F52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09B3C-8DD1-8A32-6C03-F2196A172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DC8C9-A1DB-50AE-1773-3327447F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56B93-9D33-7764-4DCB-CDF6C076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F1588-9063-C339-47ED-9F977B9A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47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DE9A8-B0A2-C069-E95F-746F9CD8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5C03-082C-BA03-20D6-EB650CD0F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8BFB3-FDC0-C55E-480E-29ADBFADE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EF0C31-E942-40E6-ADE5-387BD2532F8C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1ECF-5D74-BC6D-287A-F41676558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98BDD-AF14-4F49-CA52-05218B0D2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82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playlist?list=PLYw0dTiJ5EuGHM3P7VUori1iLQ_DrGn4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B26448-888D-8CF0-E41D-BA6F1E2552E8}"/>
              </a:ext>
            </a:extLst>
          </p:cNvPr>
          <p:cNvSpPr txBox="1"/>
          <p:nvPr/>
        </p:nvSpPr>
        <p:spPr>
          <a:xfrm>
            <a:off x="954729" y="486275"/>
            <a:ext cx="10282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rade Gothic Inline" panose="020B0504030203020204" pitchFamily="34" charset="0"/>
              </a:rPr>
              <a:t>Hoe </a:t>
            </a:r>
            <a:r>
              <a:rPr lang="en-US" sz="3200" dirty="0" err="1">
                <a:latin typeface="Trade Gothic Inline" panose="020B0504030203020204" pitchFamily="34" charset="0"/>
              </a:rPr>
              <a:t>werken</a:t>
            </a:r>
            <a:r>
              <a:rPr lang="en-US" sz="3200" dirty="0">
                <a:latin typeface="Trade Gothic Inline" panose="020B0504030203020204" pitchFamily="34" charset="0"/>
              </a:rPr>
              <a:t> </a:t>
            </a:r>
            <a:r>
              <a:rPr lang="en-US" sz="3200" dirty="0" err="1">
                <a:latin typeface="Trade Gothic Inline" panose="020B0504030203020204" pitchFamily="34" charset="0"/>
              </a:rPr>
              <a:t>modellering</a:t>
            </a:r>
            <a:r>
              <a:rPr lang="en-US" sz="3200" dirty="0">
                <a:latin typeface="Trade Gothic Inline" panose="020B0504030203020204" pitchFamily="34" charset="0"/>
              </a:rPr>
              <a:t>/</a:t>
            </a:r>
            <a:r>
              <a:rPr lang="en-US" sz="3200" dirty="0" err="1">
                <a:latin typeface="Trade Gothic Inline" panose="020B0504030203020204" pitchFamily="34" charset="0"/>
              </a:rPr>
              <a:t>simulatie</a:t>
            </a:r>
            <a:r>
              <a:rPr lang="en-US" sz="3200" dirty="0">
                <a:latin typeface="Trade Gothic Inline" panose="020B0504030203020204" pitchFamily="34" charset="0"/>
              </a:rPr>
              <a:t> </a:t>
            </a:r>
            <a:r>
              <a:rPr lang="en-US" sz="3200" dirty="0" err="1">
                <a:latin typeface="Trade Gothic Inline" panose="020B0504030203020204" pitchFamily="34" charset="0"/>
              </a:rPr>
              <a:t>paketten</a:t>
            </a:r>
            <a:r>
              <a:rPr lang="en-US" sz="3200" dirty="0">
                <a:latin typeface="Trade Gothic Inline" panose="020B0504030203020204" pitchFamily="34" charset="0"/>
              </a:rPr>
              <a:t>?</a:t>
            </a:r>
            <a:endParaRPr lang="nl-NL" sz="3200" dirty="0">
              <a:latin typeface="Trade Gothic Inline" panose="020B0504030203020204" pitchFamily="34" charset="0"/>
            </a:endParaRPr>
          </a:p>
        </p:txBody>
      </p:sp>
      <p:pic>
        <p:nvPicPr>
          <p:cNvPr id="1026" name="Picture 2" descr="57,000+ Under The Hood Stock Photos, Pictures &amp; Royalty-Free Images -  iStock | Car hood open, Car front, Car">
            <a:extLst>
              <a:ext uri="{FF2B5EF4-FFF2-40B4-BE49-F238E27FC236}">
                <a16:creationId xmlns:a16="http://schemas.microsoft.com/office/drawing/2014/main" id="{DF70A030-68C1-4B54-DA6F-F9D4EB77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581150"/>
            <a:ext cx="58293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42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94D29-16D1-FB68-9636-18C8459F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2005EA-D744-F4C4-1553-2650D165DBCC}"/>
                  </a:ext>
                </a:extLst>
              </p:cNvPr>
              <p:cNvSpPr txBox="1"/>
              <p:nvPr/>
            </p:nvSpPr>
            <p:spPr>
              <a:xfrm>
                <a:off x="831499" y="361960"/>
                <a:ext cx="1208408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2005EA-D744-F4C4-1553-2650D165D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9" y="361960"/>
                <a:ext cx="1208408" cy="936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6769FF-A7E7-02F4-56B9-8ABE53BE20EB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6FA134-A6D3-6628-F905-A42FB59A4C96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6FA134-A6D3-6628-F905-A42FB59A4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DD445-1E02-FD1D-EBB2-DCEAB2CE44BC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DD445-1E02-FD1D-EBB2-DCEAB2CE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515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3DE06-EA70-B04D-A3A1-F264E23C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160E6C-0B5D-BD00-43B1-A17C58E805F2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1057662" cy="819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160E6C-0B5D-BD00-43B1-A17C58E80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1057662" cy="8190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B2CD4BE-0B0B-E560-89DB-44B0FD00731C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3A2C74-A490-0684-33A7-B6408DD90AE6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3A2C74-A490-0684-33A7-B6408DD90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C7D014-9A43-4E16-EC1F-B18B2D6B258E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C7D014-9A43-4E16-EC1F-B18B2D6B2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3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E270-52FD-1289-1056-0F1E90C2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AF1505-5035-C4C7-3D38-C91F159965EF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box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AF1505-5035-C4C7-3D38-C91F15996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43A7B98-DE7F-0FEE-70E6-DF157A31D4ED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B17A03-9C34-B0DC-FEE3-A46AF1A46208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B17A03-9C34-B0DC-FEE3-A46AF1A46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25340-9226-3CF5-43CC-0CC7BFEB7FD1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25340-9226-3CF5-43CC-0CC7BFEB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55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1A070-39DB-716B-435C-66A650490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6E3C59-0AFB-CCBC-5406-03F8C276079F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box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6E3C59-0AFB-CCBC-5406-03F8C276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B774F-F814-EF88-C459-BE5F7EC15C97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EB5BF-2E78-D5D0-FB18-F08DD36568EB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EB5BF-2E78-D5D0-FB18-F08DD3656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37E7D0-719D-0958-81CB-A726FB6774AE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37E7D0-719D-0958-81CB-A726FB677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7CAD80-0712-A562-18EF-FAF9D5E7B367}"/>
                  </a:ext>
                </a:extLst>
              </p:cNvPr>
              <p:cNvSpPr txBox="1"/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7CAD80-0712-A562-18EF-FAF9D5E7B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0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1513-C184-FBD8-22F5-013FB0F7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1E4CCA-2A49-F515-E025-C49F26A0A360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box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1E4CCA-2A49-F515-E025-C49F26A0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8BE5F07-6F7A-CE4C-62C2-B64B29C64ED2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7FA5ED-67F2-B4AF-C6E4-A3225EB94602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7FA5ED-67F2-B4AF-C6E4-A3225EB9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975F78-B915-0864-EA5B-AF963B18BCC8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975F78-B915-0864-EA5B-AF963B18B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00CD17-B167-9BEC-9847-606D03931C35}"/>
                  </a:ext>
                </a:extLst>
              </p:cNvPr>
              <p:cNvSpPr txBox="1"/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00CD17-B167-9BEC-9847-606D03931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19FE9E-B455-AD0B-1F61-C7D8910A971B}"/>
                  </a:ext>
                </a:extLst>
              </p:cNvPr>
              <p:cNvSpPr txBox="1"/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19FE9E-B455-AD0B-1F61-C7D8910A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53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733A0-D90D-E4A5-2283-DCEE6787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3E9D1E-9DE3-F4B1-00C9-7BAEE1B91EA7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box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3E9D1E-9DE3-F4B1-00C9-7BAEE1B91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9CAC9-5DA3-A525-A0A7-2621278FEFCC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9CAC9-5DA3-A525-A0A7-2621278F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B58EFF-6562-AE9A-C021-228DB5E663D7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B58EFF-6562-AE9A-C021-228DB5E6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7ED96-8562-AD63-BF11-2F93DA630B19}"/>
                  </a:ext>
                </a:extLst>
              </p:cNvPr>
              <p:cNvSpPr txBox="1"/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7ED96-8562-AD63-BF11-2F93DA63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268CB0-E82B-3257-8531-FD29B051391E}"/>
                  </a:ext>
                </a:extLst>
              </p:cNvPr>
              <p:cNvSpPr txBox="1"/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268CB0-E82B-3257-8531-FD29B051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AB619BA-9668-DC1E-968D-ED0100F6A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05" y="479366"/>
            <a:ext cx="32670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2406C-224C-1C5C-B597-2219D3017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CA41A-E945-C982-14D2-24373154F1A3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box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CA41A-E945-C982-14D2-24373154F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C00A3D-BCDC-8806-4B7E-3D1BD846139E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C00A3D-BCDC-8806-4B7E-3D1BD8461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54DD81-0EE7-899D-4B0B-E5F99E8FA287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54DD81-0EE7-899D-4B0B-E5F99E8FA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A1C0AF-A3C3-6CB9-51F2-B68DBB956D0D}"/>
                  </a:ext>
                </a:extLst>
              </p:cNvPr>
              <p:cNvSpPr txBox="1"/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A1C0AF-A3C3-6CB9-51F2-B68DBB95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12AB1-0A47-7041-EDD5-0FDDDB940E99}"/>
                  </a:ext>
                </a:extLst>
              </p:cNvPr>
              <p:cNvSpPr txBox="1"/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12AB1-0A47-7041-EDD5-0FDDDB940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8E0A57C-CE7C-D975-F2B7-0622145FE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05" y="479366"/>
            <a:ext cx="3267075" cy="443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08F83-E335-3C9F-0699-36319DCF5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6062" y="449713"/>
            <a:ext cx="6929504" cy="51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0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972B8-A8F1-CEAD-94EB-BDC09545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Flow Simulation">
            <a:extLst>
              <a:ext uri="{FF2B5EF4-FFF2-40B4-BE49-F238E27FC236}">
                <a16:creationId xmlns:a16="http://schemas.microsoft.com/office/drawing/2014/main" id="{6BD433BB-34D0-42B3-B0E8-3FB8E658B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75" y="2565989"/>
            <a:ext cx="5566153" cy="41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mesh of finite elements (left) depicts the geometry of a part. A structural simulation (right) derived from the mesh shows how the part will react to an applied force.  (Image: Bigstock.)">
            <a:extLst>
              <a:ext uri="{FF2B5EF4-FFF2-40B4-BE49-F238E27FC236}">
                <a16:creationId xmlns:a16="http://schemas.microsoft.com/office/drawing/2014/main" id="{30FBADB7-D8A4-1A7B-7A93-D5746FBE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00" y="0"/>
            <a:ext cx="5111083" cy="383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zebo Simulation · px4-devguide">
            <a:extLst>
              <a:ext uri="{FF2B5EF4-FFF2-40B4-BE49-F238E27FC236}">
                <a16:creationId xmlns:a16="http://schemas.microsoft.com/office/drawing/2014/main" id="{BA79DF8B-31B3-F1F2-E055-503AC9F13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474722" cy="272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1EB93-0935-C017-671A-E7C8C7F9378C}"/>
              </a:ext>
            </a:extLst>
          </p:cNvPr>
          <p:cNvSpPr txBox="1"/>
          <p:nvPr/>
        </p:nvSpPr>
        <p:spPr>
          <a:xfrm>
            <a:off x="554477" y="2726103"/>
            <a:ext cx="283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Gazebo / Unity / Unreal / …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8C993-42A9-6993-ED6E-754F202D4EAA}"/>
              </a:ext>
            </a:extLst>
          </p:cNvPr>
          <p:cNvSpPr txBox="1"/>
          <p:nvPr/>
        </p:nvSpPr>
        <p:spPr>
          <a:xfrm>
            <a:off x="8143725" y="3244334"/>
            <a:ext cx="2972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Finite Element Analysis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eindige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E1CC5-0271-6E3E-5683-1B1DDEA549D9}"/>
              </a:ext>
            </a:extLst>
          </p:cNvPr>
          <p:cNvSpPr txBox="1"/>
          <p:nvPr/>
        </p:nvSpPr>
        <p:spPr>
          <a:xfrm>
            <a:off x="8214294" y="5711918"/>
            <a:ext cx="342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Navier Stokes, Monte Carlo, etc..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27535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2d </a:t>
            </a:r>
            <a:r>
              <a:rPr lang="nl-NL" dirty="0" err="1"/>
              <a:t>simulation</a:t>
            </a:r>
            <a:endParaRPr lang="en-GB" dirty="0"/>
          </a:p>
        </p:txBody>
      </p:sp>
      <p:pic>
        <p:nvPicPr>
          <p:cNvPr id="6" name="heat 2 - 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107" y="1584242"/>
            <a:ext cx="8218672" cy="46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23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scover &amp; Share this Animation GIF with everyone you know. GIPHY is how  you search, share, discover, and create G… | Fire animation, Animation art,  Cool animation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276" y="1732282"/>
            <a:ext cx="1087598" cy="15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90750" y="1554832"/>
            <a:ext cx="9047200" cy="280851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186228" y="999733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0242472" y="999733"/>
            <a:ext cx="576775" cy="55509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0819247" y="999733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242472" y="3801643"/>
            <a:ext cx="576775" cy="55509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17655" y="999733"/>
            <a:ext cx="8901592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758997">
            <a:off x="10384513" y="255371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mr10" panose="020B0500000000000000" pitchFamily="34" charset="0"/>
              </a:rPr>
              <a:t>A</a:t>
            </a:r>
            <a:endParaRPr lang="en-GB" baseline="-25000" dirty="0">
              <a:latin typeface="cmr10" panose="020B0500000000000000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405628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405628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620506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20506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826385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826385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001716" y="157134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01716" y="100634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189949" y="154004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189949" y="97503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383901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383901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98779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598779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804658" y="154822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804658" y="98322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979989" y="156473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979989" y="99973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168222" y="1533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167560" y="9997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351130" y="155813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351130" y="99313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566008" y="155813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566008" y="99313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771887" y="155152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771887" y="98652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947218" y="156804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947218" y="100303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135451" y="153674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135451" y="97173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329403" y="155152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329403" y="98652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4544281" y="155152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544281" y="98652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750160" y="154492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750160" y="97991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925491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925491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113724" y="153013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113062" y="99643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320149" y="156804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0149" y="100303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526028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526028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01359" y="157795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701359" y="101294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889592" y="154664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889592" y="98164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083544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083544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6298422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298422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504301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504301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6679632" y="157134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679632" y="100634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867865" y="154004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867203" y="100633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7056749" y="154971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7056749" y="98470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262628" y="154310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262628" y="97810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437959" y="155961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7437959" y="99461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7626192" y="152831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7626192" y="96331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7820144" y="154310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7820144" y="97810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035022" y="154310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8035022" y="97810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8240901" y="153649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8240901" y="97149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8416232" y="155301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8416232" y="98800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604465" y="152171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8603803" y="98800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8774295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8774295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8980174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980174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155505" y="157134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9155505" y="100634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9343738" y="154004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9343738" y="97503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9537690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9537690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9752568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9752568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958447" y="154822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9958447" y="98322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Temperature 10">
            <a:extLst>
              <a:ext uri="{FF2B5EF4-FFF2-40B4-BE49-F238E27FC236}">
                <a16:creationId xmlns:a16="http://schemas.microsoft.com/office/drawing/2014/main" id="{412048BF-C812-FC02-2564-04874B4FE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" y="2425368"/>
            <a:ext cx="1001770" cy="10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F42D957-4B3F-0661-304C-9D415434DCB2}"/>
                  </a:ext>
                </a:extLst>
              </p:cNvPr>
              <p:cNvSpPr/>
              <p:nvPr/>
            </p:nvSpPr>
            <p:spPr>
              <a:xfrm>
                <a:off x="4928294" y="5180960"/>
                <a:ext cx="1756891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F42D957-4B3F-0661-304C-9D415434D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94" y="5180960"/>
                <a:ext cx="1756891" cy="833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Flow Simulation">
            <a:extLst>
              <a:ext uri="{FF2B5EF4-FFF2-40B4-BE49-F238E27FC236}">
                <a16:creationId xmlns:a16="http://schemas.microsoft.com/office/drawing/2014/main" id="{C2271A2D-E6DF-4904-F3E9-ECCBCB020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75" y="2565989"/>
            <a:ext cx="5566153" cy="41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mesh of finite elements (left) depicts the geometry of a part. A structural simulation (right) derived from the mesh shows how the part will react to an applied force.  (Image: Bigstock.)">
            <a:extLst>
              <a:ext uri="{FF2B5EF4-FFF2-40B4-BE49-F238E27FC236}">
                <a16:creationId xmlns:a16="http://schemas.microsoft.com/office/drawing/2014/main" id="{6F9FA9B8-2A7E-70AA-4191-3A272A72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00" y="0"/>
            <a:ext cx="5111083" cy="383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zebo Simulation · px4-devguide">
            <a:extLst>
              <a:ext uri="{FF2B5EF4-FFF2-40B4-BE49-F238E27FC236}">
                <a16:creationId xmlns:a16="http://schemas.microsoft.com/office/drawing/2014/main" id="{CCF0E772-4ED3-73A2-83A3-D8AC3C66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474722" cy="272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E19471-2948-A4AA-EC2A-2EF65CBC3D53}"/>
              </a:ext>
            </a:extLst>
          </p:cNvPr>
          <p:cNvSpPr txBox="1"/>
          <p:nvPr/>
        </p:nvSpPr>
        <p:spPr>
          <a:xfrm>
            <a:off x="554477" y="2726103"/>
            <a:ext cx="283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Gazebo / Unity / Unreal / …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93737-A294-C2F7-7476-ECAE4F9A65CF}"/>
              </a:ext>
            </a:extLst>
          </p:cNvPr>
          <p:cNvSpPr txBox="1"/>
          <p:nvPr/>
        </p:nvSpPr>
        <p:spPr>
          <a:xfrm>
            <a:off x="8143725" y="3244334"/>
            <a:ext cx="2972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Finite Element Analysis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eindige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9BF69-F1C9-E1D1-D993-FFBFBE990EBD}"/>
              </a:ext>
            </a:extLst>
          </p:cNvPr>
          <p:cNvSpPr txBox="1"/>
          <p:nvPr/>
        </p:nvSpPr>
        <p:spPr>
          <a:xfrm>
            <a:off x="8214294" y="5711918"/>
            <a:ext cx="342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Navier Stokes, Monte Carlo, etc..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73375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6488" y="453317"/>
                <a:ext cx="1756891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453317"/>
                <a:ext cx="1756891" cy="833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511593" y="5266503"/>
                <a:ext cx="5991577" cy="815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93" y="5266503"/>
                <a:ext cx="5991577" cy="815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6488" y="1631751"/>
                <a:ext cx="1756891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1631751"/>
                <a:ext cx="1756891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6488" y="2810185"/>
                <a:ext cx="2248500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810185"/>
                <a:ext cx="2248500" cy="833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6488" y="3988619"/>
                <a:ext cx="3150991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3988619"/>
                <a:ext cx="3150991" cy="833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6488" y="5167053"/>
                <a:ext cx="3185103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nl-NL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5167053"/>
                <a:ext cx="3185103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741843" y="453317"/>
                <a:ext cx="2102820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??????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43" y="453317"/>
                <a:ext cx="2102820" cy="833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78597" y="1817123"/>
                <a:ext cx="7157024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nl-NL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nl-NL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nl-NL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nl-NL" sz="24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97" y="1817123"/>
                <a:ext cx="7157024" cy="833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741843" y="3012251"/>
                <a:ext cx="4835683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43" y="3012251"/>
                <a:ext cx="4835683" cy="833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>
            <a:off x="4139231" y="5444519"/>
            <a:ext cx="921380" cy="39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 rot="5400000">
            <a:off x="6999930" y="4351322"/>
            <a:ext cx="921380" cy="39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52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6573" y="519999"/>
                <a:ext cx="5991577" cy="815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73" y="519999"/>
                <a:ext cx="5991577" cy="815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" y="1752454"/>
            <a:ext cx="11572875" cy="37719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486773" y="1116824"/>
            <a:ext cx="1054003" cy="261057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406989" y="1116824"/>
            <a:ext cx="2849066" cy="261057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008446" y="1172666"/>
            <a:ext cx="6141371" cy="251285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914027" y="1335543"/>
            <a:ext cx="3287652" cy="230286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673026" y="1172666"/>
            <a:ext cx="897409" cy="246573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326351" y="927271"/>
            <a:ext cx="2230159" cy="31002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62344" y="936834"/>
            <a:ext cx="3015824" cy="309071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043681" y="1054003"/>
            <a:ext cx="680044" cy="297354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151526D-F65E-F9F1-91EA-8A319337D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355" y="2932364"/>
            <a:ext cx="6282647" cy="34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5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6488" y="2641527"/>
                <a:ext cx="2868286" cy="896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641527"/>
                <a:ext cx="2868286" cy="896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6488" y="453317"/>
                <a:ext cx="1756891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453317"/>
                <a:ext cx="1756891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88757" y="1758998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2 D -&gt;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386234" y="4892831"/>
                <a:ext cx="11135670" cy="837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−4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6234" y="4892831"/>
                <a:ext cx="11135670" cy="837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19" y="365110"/>
            <a:ext cx="4133446" cy="41334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5262" y="5947315"/>
            <a:ext cx="12505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dirty="0" err="1"/>
              <a:t>temp_new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]=</a:t>
            </a:r>
            <a:r>
              <a:rPr lang="en-GB" sz="1600" dirty="0" err="1"/>
              <a:t>temp_old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]+</a:t>
            </a:r>
            <a:r>
              <a:rPr lang="en-GB" sz="1600" dirty="0" err="1"/>
              <a:t>dt</a:t>
            </a:r>
            <a:r>
              <a:rPr lang="en-GB" sz="1600" dirty="0"/>
              <a:t>/(dx*dx)*</a:t>
            </a:r>
            <a:r>
              <a:rPr lang="en-GB" sz="1600" dirty="0" err="1"/>
              <a:t>alfa</a:t>
            </a:r>
            <a:r>
              <a:rPr lang="en-GB" sz="1600" dirty="0"/>
              <a:t>*(-4*</a:t>
            </a:r>
            <a:r>
              <a:rPr lang="en-GB" sz="1600" dirty="0" err="1"/>
              <a:t>temp_old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]+</a:t>
            </a:r>
            <a:r>
              <a:rPr lang="en-GB" sz="1600" dirty="0" err="1"/>
              <a:t>temp_old</a:t>
            </a:r>
            <a:r>
              <a:rPr lang="en-GB" sz="1600" dirty="0"/>
              <a:t>[y,x-1]+</a:t>
            </a:r>
            <a:r>
              <a:rPr lang="en-GB" sz="1600" dirty="0" err="1"/>
              <a:t>temp_old</a:t>
            </a:r>
            <a:r>
              <a:rPr lang="en-GB" sz="1600" dirty="0"/>
              <a:t>[y,x+1]+</a:t>
            </a:r>
            <a:r>
              <a:rPr lang="en-GB" sz="1600" dirty="0" err="1"/>
              <a:t>temp_old</a:t>
            </a:r>
            <a:r>
              <a:rPr lang="en-GB" sz="1600" dirty="0"/>
              <a:t>[y+1,x]+</a:t>
            </a:r>
            <a:r>
              <a:rPr lang="en-GB" sz="1600" dirty="0" err="1"/>
              <a:t>temp_old</a:t>
            </a:r>
            <a:r>
              <a:rPr lang="en-GB" sz="1600" dirty="0"/>
              <a:t>[y-1,x]) </a:t>
            </a:r>
          </a:p>
        </p:txBody>
      </p:sp>
    </p:spTree>
    <p:extLst>
      <p:ext uri="{BB962C8B-B14F-4D97-AF65-F5344CB8AC3E}">
        <p14:creationId xmlns:p14="http://schemas.microsoft.com/office/powerpoint/2010/main" val="326475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tal rod - hea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8400" y="4352637"/>
            <a:ext cx="7315200" cy="1828800"/>
          </a:xfrm>
          <a:prstGeom prst="rect">
            <a:avLst/>
          </a:prstGeom>
        </p:spPr>
      </p:pic>
      <p:pic>
        <p:nvPicPr>
          <p:cNvPr id="7" name="metal rod - tem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38400" y="861291"/>
            <a:ext cx="7315200" cy="182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A90F7C-73F3-9728-B648-B80864902D1C}"/>
              </a:ext>
            </a:extLst>
          </p:cNvPr>
          <p:cNvSpPr/>
          <p:nvPr/>
        </p:nvSpPr>
        <p:spPr>
          <a:xfrm>
            <a:off x="215445" y="6404515"/>
            <a:ext cx="12505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dirty="0" err="1"/>
              <a:t>temp_new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]=</a:t>
            </a:r>
            <a:r>
              <a:rPr lang="en-GB" sz="1600" dirty="0" err="1"/>
              <a:t>temp_old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]+</a:t>
            </a:r>
            <a:r>
              <a:rPr lang="en-GB" sz="1600" dirty="0" err="1"/>
              <a:t>dt</a:t>
            </a:r>
            <a:r>
              <a:rPr lang="en-GB" sz="1600" dirty="0"/>
              <a:t>/(dx*dx)*</a:t>
            </a:r>
            <a:r>
              <a:rPr lang="en-GB" sz="1600" dirty="0" err="1"/>
              <a:t>alfa</a:t>
            </a:r>
            <a:r>
              <a:rPr lang="en-GB" sz="1600" dirty="0"/>
              <a:t>*(-4*</a:t>
            </a:r>
            <a:r>
              <a:rPr lang="en-GB" sz="1600" dirty="0" err="1"/>
              <a:t>temp_old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]+</a:t>
            </a:r>
            <a:r>
              <a:rPr lang="en-GB" sz="1600" dirty="0" err="1"/>
              <a:t>temp_old</a:t>
            </a:r>
            <a:r>
              <a:rPr lang="en-GB" sz="1600" dirty="0"/>
              <a:t>[y,x-1]+</a:t>
            </a:r>
            <a:r>
              <a:rPr lang="en-GB" sz="1600" dirty="0" err="1"/>
              <a:t>temp_old</a:t>
            </a:r>
            <a:r>
              <a:rPr lang="en-GB" sz="1600" dirty="0"/>
              <a:t>[y,x+1]+</a:t>
            </a:r>
            <a:r>
              <a:rPr lang="en-GB" sz="1600" dirty="0" err="1"/>
              <a:t>temp_old</a:t>
            </a:r>
            <a:r>
              <a:rPr lang="en-GB" sz="1600" dirty="0"/>
              <a:t>[y+1,x]+</a:t>
            </a:r>
            <a:r>
              <a:rPr lang="en-GB" sz="1600" dirty="0" err="1"/>
              <a:t>temp_old</a:t>
            </a:r>
            <a:r>
              <a:rPr lang="en-GB" sz="1600" dirty="0"/>
              <a:t>[y-1,x]) </a:t>
            </a:r>
          </a:p>
        </p:txBody>
      </p:sp>
    </p:spTree>
    <p:extLst>
      <p:ext uri="{BB962C8B-B14F-4D97-AF65-F5344CB8AC3E}">
        <p14:creationId xmlns:p14="http://schemas.microsoft.com/office/powerpoint/2010/main" val="34704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Agents-Based Modelling: Talk | NC State University Libraries">
            <a:extLst>
              <a:ext uri="{FF2B5EF4-FFF2-40B4-BE49-F238E27FC236}">
                <a16:creationId xmlns:a16="http://schemas.microsoft.com/office/drawing/2014/main" id="{2046BFDB-5EDC-9D54-7D86-353A90A0A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9" y="212653"/>
            <a:ext cx="4409492" cy="260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 Agent Based Modeling Examples | MOSIMTEC">
            <a:extLst>
              <a:ext uri="{FF2B5EF4-FFF2-40B4-BE49-F238E27FC236}">
                <a16:creationId xmlns:a16="http://schemas.microsoft.com/office/drawing/2014/main" id="{F8FCCEC6-523D-2DE0-9269-16C4707A7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61" y="2409825"/>
            <a:ext cx="7296150" cy="359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56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5918F49-4895-5CCF-15AA-CADA70560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2" y="812260"/>
            <a:ext cx="5687438" cy="56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D66AB23-6563-CDBE-9EFF-37A4A5EDE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40" y="812259"/>
            <a:ext cx="5687437" cy="56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936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C35C51-FF8D-B0E5-3790-F6BEA185A2BB}"/>
              </a:ext>
            </a:extLst>
          </p:cNvPr>
          <p:cNvSpPr txBox="1"/>
          <p:nvPr/>
        </p:nvSpPr>
        <p:spPr>
          <a:xfrm>
            <a:off x="559656" y="345930"/>
            <a:ext cx="11554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hlinkClick r:id="rId2"/>
              </a:rPr>
              <a:t>https://www.youtube.com/playlist?list=PLYw0dTiJ5EuGHM3P7VUori1iLQ_DrGn42</a:t>
            </a:r>
            <a:endParaRPr lang="nl-NL" sz="2400" dirty="0"/>
          </a:p>
          <a:p>
            <a:endParaRPr lang="nl-NL" sz="2400" dirty="0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01615D3-C202-FB1F-033F-48DEA81FB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63" y="1611367"/>
            <a:ext cx="4602874" cy="46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95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BC35C7-2EA9-3127-B918-078DD72983D0}"/>
              </a:ext>
            </a:extLst>
          </p:cNvPr>
          <p:cNvSpPr txBox="1"/>
          <p:nvPr/>
        </p:nvSpPr>
        <p:spPr>
          <a:xfrm>
            <a:off x="1472362" y="1982450"/>
            <a:ext cx="92472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Thank you for your attention!</a:t>
            </a:r>
          </a:p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6646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4685-8BEB-AE6A-5F05-E093D5FB7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azebo Simulation · px4-devguide">
            <a:extLst>
              <a:ext uri="{FF2B5EF4-FFF2-40B4-BE49-F238E27FC236}">
                <a16:creationId xmlns:a16="http://schemas.microsoft.com/office/drawing/2014/main" id="{DEC2E1B3-02F7-DDFF-6CEA-04AB17766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746379" cy="16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054DB-F78A-3D5F-D548-224FA8EB0A8C}"/>
              </a:ext>
            </a:extLst>
          </p:cNvPr>
          <p:cNvSpPr txBox="1"/>
          <p:nvPr/>
        </p:nvSpPr>
        <p:spPr>
          <a:xfrm>
            <a:off x="4173166" y="836578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zit in de auto…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753CE-F6E1-10DE-4A21-7DE99651887B}"/>
              </a:ext>
            </a:extLst>
          </p:cNvPr>
          <p:cNvSpPr txBox="1"/>
          <p:nvPr/>
        </p:nvSpPr>
        <p:spPr>
          <a:xfrm>
            <a:off x="4510392" y="1488491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rijdt</a:t>
            </a:r>
            <a:r>
              <a:rPr lang="en-US" dirty="0"/>
              <a:t> 120 km/</a:t>
            </a:r>
            <a:r>
              <a:rPr lang="en-US" dirty="0" err="1"/>
              <a:t>hr</a:t>
            </a:r>
            <a:r>
              <a:rPr lang="en-US" dirty="0"/>
              <a:t>…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3DE50-04FD-D581-1430-E59FB3BEFF22}"/>
              </a:ext>
            </a:extLst>
          </p:cNvPr>
          <p:cNvSpPr txBox="1"/>
          <p:nvPr/>
        </p:nvSpPr>
        <p:spPr>
          <a:xfrm>
            <a:off x="4935166" y="2140404"/>
            <a:ext cx="466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passeert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kilometer </a:t>
            </a:r>
            <a:r>
              <a:rPr lang="en-US" dirty="0" err="1"/>
              <a:t>paaltje</a:t>
            </a:r>
            <a:r>
              <a:rPr lang="en-US" dirty="0"/>
              <a:t> : 235km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5B0CF-5DE8-9401-B5C4-B1A85416C26D}"/>
              </a:ext>
            </a:extLst>
          </p:cNvPr>
          <p:cNvSpPr txBox="1"/>
          <p:nvPr/>
        </p:nvSpPr>
        <p:spPr>
          <a:xfrm>
            <a:off x="5429655" y="2792317"/>
            <a:ext cx="57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Bij</a:t>
            </a:r>
            <a:r>
              <a:rPr lang="en-US" dirty="0"/>
              <a:t> welk kilometer </a:t>
            </a:r>
            <a:r>
              <a:rPr lang="en-US" dirty="0" err="1"/>
              <a:t>paaltje</a:t>
            </a:r>
            <a:r>
              <a:rPr lang="en-US" dirty="0"/>
              <a:t> ben je 30 </a:t>
            </a:r>
            <a:r>
              <a:rPr lang="en-US" dirty="0" err="1"/>
              <a:t>minuten</a:t>
            </a:r>
            <a:r>
              <a:rPr lang="en-US" dirty="0"/>
              <a:t> later?</a:t>
            </a:r>
            <a:endParaRPr lang="nl-NL" dirty="0"/>
          </a:p>
        </p:txBody>
      </p:sp>
      <p:pic>
        <p:nvPicPr>
          <p:cNvPr id="12" name="Picture 11" descr="A car driving on a road&#10;&#10;Description automatically generated">
            <a:extLst>
              <a:ext uri="{FF2B5EF4-FFF2-40B4-BE49-F238E27FC236}">
                <a16:creationId xmlns:a16="http://schemas.microsoft.com/office/drawing/2014/main" id="{D95FDC57-3099-43D2-8A73-F814A5903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5" y="3959636"/>
            <a:ext cx="4664135" cy="2665220"/>
          </a:xfrm>
          <a:prstGeom prst="rect">
            <a:avLst/>
          </a:prstGeom>
        </p:spPr>
      </p:pic>
      <p:pic>
        <p:nvPicPr>
          <p:cNvPr id="3078" name="Picture 6" descr="Thinking Brain GIFs | Tenor">
            <a:extLst>
              <a:ext uri="{FF2B5EF4-FFF2-40B4-BE49-F238E27FC236}">
                <a16:creationId xmlns:a16="http://schemas.microsoft.com/office/drawing/2014/main" id="{D212431B-8A65-0844-77CB-F725A3C6E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699" y="4149246"/>
            <a:ext cx="2095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7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7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EBA8C-99D2-15EA-71D9-13B9F091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azebo Simulation · px4-devguide">
            <a:extLst>
              <a:ext uri="{FF2B5EF4-FFF2-40B4-BE49-F238E27FC236}">
                <a16:creationId xmlns:a16="http://schemas.microsoft.com/office/drawing/2014/main" id="{CD6A9727-6219-B7B2-20C7-49A35EF28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746379" cy="16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B3994-489F-3B1C-71B1-29B934042600}"/>
              </a:ext>
            </a:extLst>
          </p:cNvPr>
          <p:cNvSpPr txBox="1"/>
          <p:nvPr/>
        </p:nvSpPr>
        <p:spPr>
          <a:xfrm>
            <a:off x="4173166" y="836578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zit in de auto…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97608-D740-0E22-17D0-20B167331AB6}"/>
              </a:ext>
            </a:extLst>
          </p:cNvPr>
          <p:cNvSpPr txBox="1"/>
          <p:nvPr/>
        </p:nvSpPr>
        <p:spPr>
          <a:xfrm>
            <a:off x="4510392" y="1488491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rijdt</a:t>
            </a:r>
            <a:r>
              <a:rPr lang="en-US" dirty="0"/>
              <a:t> 120 km/</a:t>
            </a:r>
            <a:r>
              <a:rPr lang="en-US" dirty="0" err="1"/>
              <a:t>hr</a:t>
            </a:r>
            <a:r>
              <a:rPr lang="en-US" dirty="0"/>
              <a:t>…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A220A-C3C1-C80E-B960-C89B5C1F8A05}"/>
              </a:ext>
            </a:extLst>
          </p:cNvPr>
          <p:cNvSpPr txBox="1"/>
          <p:nvPr/>
        </p:nvSpPr>
        <p:spPr>
          <a:xfrm>
            <a:off x="4935166" y="2140404"/>
            <a:ext cx="466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passeert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kilometer </a:t>
            </a:r>
            <a:r>
              <a:rPr lang="en-US" dirty="0" err="1"/>
              <a:t>paaltje</a:t>
            </a:r>
            <a:r>
              <a:rPr lang="en-US" dirty="0"/>
              <a:t> : 235km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BA05F-9443-BE51-C8BE-DC1E0183CD71}"/>
              </a:ext>
            </a:extLst>
          </p:cNvPr>
          <p:cNvSpPr txBox="1"/>
          <p:nvPr/>
        </p:nvSpPr>
        <p:spPr>
          <a:xfrm>
            <a:off x="5429655" y="2792317"/>
            <a:ext cx="57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Bij</a:t>
            </a:r>
            <a:r>
              <a:rPr lang="en-US" dirty="0"/>
              <a:t> welk kilometer </a:t>
            </a:r>
            <a:r>
              <a:rPr lang="en-US" dirty="0" err="1"/>
              <a:t>paaltje</a:t>
            </a:r>
            <a:r>
              <a:rPr lang="en-US" dirty="0"/>
              <a:t> ben je 30 </a:t>
            </a:r>
            <a:r>
              <a:rPr lang="en-US" dirty="0" err="1"/>
              <a:t>minuten</a:t>
            </a:r>
            <a:r>
              <a:rPr lang="en-US" dirty="0"/>
              <a:t> later?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14BE1-047B-3F6B-7B62-9DF1AC21B6AB}"/>
              </a:ext>
            </a:extLst>
          </p:cNvPr>
          <p:cNvSpPr txBox="1"/>
          <p:nvPr/>
        </p:nvSpPr>
        <p:spPr>
          <a:xfrm>
            <a:off x="2775563" y="3978933"/>
            <a:ext cx="57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feite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i="1" dirty="0" err="1"/>
              <a:t>differentievergelijking</a:t>
            </a:r>
            <a:r>
              <a:rPr lang="en-US" dirty="0"/>
              <a:t> </a:t>
            </a:r>
            <a:r>
              <a:rPr lang="en-US" dirty="0" err="1"/>
              <a:t>opgelost</a:t>
            </a:r>
            <a:r>
              <a:rPr lang="en-US" dirty="0"/>
              <a:t>!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6233D-CAC4-9F23-EFB0-6493D4419C12}"/>
                  </a:ext>
                </a:extLst>
              </p:cNvPr>
              <p:cNvSpPr txBox="1"/>
              <p:nvPr/>
            </p:nvSpPr>
            <p:spPr>
              <a:xfrm>
                <a:off x="3720797" y="5144259"/>
                <a:ext cx="4494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6233D-CAC4-9F23-EFB0-6493D441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797" y="5144259"/>
                <a:ext cx="4494244" cy="276999"/>
              </a:xfrm>
              <a:prstGeom prst="rect">
                <a:avLst/>
              </a:prstGeom>
              <a:blipFill>
                <a:blip r:embed="rId3"/>
                <a:stretch>
                  <a:fillRect l="-949" t="-2222" r="-813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930B5A-3DAD-5346-CC46-BBE5667438ED}"/>
                  </a:ext>
                </a:extLst>
              </p:cNvPr>
              <p:cNvSpPr txBox="1"/>
              <p:nvPr/>
            </p:nvSpPr>
            <p:spPr>
              <a:xfrm>
                <a:off x="4417103" y="6078752"/>
                <a:ext cx="2237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930B5A-3DAD-5346-CC46-BBE56674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03" y="6078752"/>
                <a:ext cx="2237151" cy="276999"/>
              </a:xfrm>
              <a:prstGeom prst="rect">
                <a:avLst/>
              </a:prstGeom>
              <a:blipFill>
                <a:blip r:embed="rId4"/>
                <a:stretch>
                  <a:fillRect l="-272" r="-1362" b="-152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61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D96DB57-A269-1202-F106-C79C99BD9221}"/>
              </a:ext>
            </a:extLst>
          </p:cNvPr>
          <p:cNvSpPr/>
          <p:nvPr/>
        </p:nvSpPr>
        <p:spPr>
          <a:xfrm>
            <a:off x="2241175" y="566915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1698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0.00325 0.9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4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 Fascinating Facts about Sir Isaac Newton - Biography">
            <a:extLst>
              <a:ext uri="{FF2B5EF4-FFF2-40B4-BE49-F238E27FC236}">
                <a16:creationId xmlns:a16="http://schemas.microsoft.com/office/drawing/2014/main" id="{C5361F08-F3AE-D66D-67EA-32A0071E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407FF-B1AA-0583-6606-CDDDA2E82B7B}"/>
              </a:ext>
            </a:extLst>
          </p:cNvPr>
          <p:cNvSpPr txBox="1"/>
          <p:nvPr/>
        </p:nvSpPr>
        <p:spPr>
          <a:xfrm>
            <a:off x="8472195" y="1567543"/>
            <a:ext cx="2645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Bewegende dingen????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AFDF3-B5D8-E6C5-56CA-1938EDA6DBDF}"/>
              </a:ext>
            </a:extLst>
          </p:cNvPr>
          <p:cNvSpPr txBox="1"/>
          <p:nvPr/>
        </p:nvSpPr>
        <p:spPr>
          <a:xfrm>
            <a:off x="9442941" y="3228945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1687</a:t>
            </a:r>
          </a:p>
        </p:txBody>
      </p:sp>
    </p:spTree>
    <p:extLst>
      <p:ext uri="{BB962C8B-B14F-4D97-AF65-F5344CB8AC3E}">
        <p14:creationId xmlns:p14="http://schemas.microsoft.com/office/powerpoint/2010/main" val="1362908834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10E1D-86C6-2016-9A2D-8386077E2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815" y="3056030"/>
            <a:ext cx="63346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Geen kracht   -&gt;  geen verandering van snelheid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C4890-E510-8762-FCFA-DFA28BE5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71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603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9AC4890-E510-8762-FCFA-DFA28BE5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71519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0D4A1-E58C-789B-B4CF-721E993F20D7}"/>
                  </a:ext>
                </a:extLst>
              </p:cNvPr>
              <p:cNvSpPr txBox="1"/>
              <p:nvPr/>
            </p:nvSpPr>
            <p:spPr>
              <a:xfrm>
                <a:off x="8169959" y="3360489"/>
                <a:ext cx="159986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0D4A1-E58C-789B-B4CF-721E993F2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959" y="3360489"/>
                <a:ext cx="159986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7278A9-557B-D490-58D3-84506E1AAD47}"/>
                  </a:ext>
                </a:extLst>
              </p:cNvPr>
              <p:cNvSpPr txBox="1"/>
              <p:nvPr/>
            </p:nvSpPr>
            <p:spPr>
              <a:xfrm>
                <a:off x="8389891" y="3192709"/>
                <a:ext cx="1208408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7278A9-557B-D490-58D3-84506E1A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91" y="3192709"/>
                <a:ext cx="1208408" cy="936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818FF5-DB96-C856-11B5-778CA1DA6A39}"/>
              </a:ext>
            </a:extLst>
          </p:cNvPr>
          <p:cNvSpPr txBox="1"/>
          <p:nvPr/>
        </p:nvSpPr>
        <p:spPr>
          <a:xfrm>
            <a:off x="7520483" y="4387445"/>
            <a:ext cx="127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Versnelling</a:t>
            </a:r>
            <a:endParaRPr lang="nl-N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4BDB3BD-F55C-B3A2-C98C-E397E837D7A0}"/>
              </a:ext>
            </a:extLst>
          </p:cNvPr>
          <p:cNvCxnSpPr>
            <a:cxnSpLocks/>
          </p:cNvCxnSpPr>
          <p:nvPr/>
        </p:nvCxnSpPr>
        <p:spPr>
          <a:xfrm flipV="1">
            <a:off x="8179404" y="4020712"/>
            <a:ext cx="293387" cy="375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9C11CC-18E5-279B-3BA3-E91C4818E7E2}"/>
              </a:ext>
            </a:extLst>
          </p:cNvPr>
          <p:cNvSpPr txBox="1"/>
          <p:nvPr/>
        </p:nvSpPr>
        <p:spPr>
          <a:xfrm>
            <a:off x="8913840" y="2282792"/>
            <a:ext cx="83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Kracht</a:t>
            </a:r>
            <a:endParaRPr lang="nl-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E0AD79-9575-0C5C-40F1-48B8CC84594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330108" y="2652124"/>
            <a:ext cx="86266" cy="432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805191-D0DF-581B-EEC8-F3C22AB53B33}"/>
              </a:ext>
            </a:extLst>
          </p:cNvPr>
          <p:cNvSpPr txBox="1"/>
          <p:nvPr/>
        </p:nvSpPr>
        <p:spPr>
          <a:xfrm>
            <a:off x="9178953" y="465262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Massa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E7EE2B-3527-0519-1571-4F9DB2FA3B4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503923" y="4273847"/>
            <a:ext cx="94376" cy="378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0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2" grpId="0"/>
      <p:bldP spid="9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BA22D-E2EB-D975-094D-2F9D690E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C23DD7-F274-933D-3082-613AD3B90682}"/>
                  </a:ext>
                </a:extLst>
              </p:cNvPr>
              <p:cNvSpPr txBox="1"/>
              <p:nvPr/>
            </p:nvSpPr>
            <p:spPr>
              <a:xfrm>
                <a:off x="831499" y="361960"/>
                <a:ext cx="1208408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C23DD7-F274-933D-3082-613AD3B90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9" y="361960"/>
                <a:ext cx="1208408" cy="936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ED4DF7D-082E-FB61-3027-B3B30007D3E6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78583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00326 0.9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4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571</Words>
  <Application>Microsoft Office PowerPoint</Application>
  <PresentationFormat>Widescreen</PresentationFormat>
  <Paragraphs>88</Paragraphs>
  <Slides>27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cmr10</vt:lpstr>
      <vt:lpstr>Trade Gothic Inline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3</cp:revision>
  <dcterms:created xsi:type="dcterms:W3CDTF">2024-12-20T10:04:09Z</dcterms:created>
  <dcterms:modified xsi:type="dcterms:W3CDTF">2025-01-24T19:35:01Z</dcterms:modified>
</cp:coreProperties>
</file>